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61"/>
    <p:restoredTop sz="77891"/>
  </p:normalViewPr>
  <p:slideViewPr>
    <p:cSldViewPr snapToGrid="0" snapToObjects="1">
      <p:cViewPr>
        <p:scale>
          <a:sx n="98" d="100"/>
          <a:sy n="98" d="100"/>
        </p:scale>
        <p:origin x="1928" y="19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 unnecessarily.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t>Now that we have an Image, we can use it to create Containers so let’s jump right in.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review:</a:t>
            </a:r>
          </a:p>
          <a:p>
            <a:pPr marL="171450" indent="-171450">
              <a:buFont typeface="Arial" panose="020B0604020202020204" pitchFamily="34" charset="0"/>
              <a:buChar char="•"/>
            </a:pPr>
            <a:r>
              <a:rPr lang="en-US" dirty="0"/>
              <a:t>Docker Containers are instances of our Docker Images and their lifespan, unlike most virtual machines, is often very short.</a:t>
            </a:r>
          </a:p>
          <a:p>
            <a:pPr marL="628650" lvl="1" indent="-171450">
              <a:buFont typeface="Arial" panose="020B0604020202020204" pitchFamily="34" charset="0"/>
              <a:buChar char="•"/>
            </a:pPr>
            <a:r>
              <a:rPr lang="en-US" dirty="0"/>
              <a:t>There’s usually no reason to try to recover a malfunctioning Container because you can likely just destroy it and start a new Container to take its place.</a:t>
            </a:r>
          </a:p>
          <a:p>
            <a:pPr marL="628650" lvl="1" indent="-171450">
              <a:buFont typeface="Arial" panose="020B0604020202020204" pitchFamily="34" charset="0"/>
              <a:buChar char="•"/>
            </a:pPr>
            <a:r>
              <a:rPr lang="en-US" dirty="0"/>
              <a:t>In fact, Docker can do that for you automatically although that function is often left to Container orchestration platforms like Kubernetes and OpenShift.</a:t>
            </a:r>
          </a:p>
          <a:p>
            <a:pPr marL="171450" lvl="0" indent="-171450">
              <a:buFont typeface="Arial" panose="020B0604020202020204" pitchFamily="34" charset="0"/>
              <a:buChar char="•"/>
            </a:pPr>
            <a:r>
              <a:rPr lang="en-US" dirty="0"/>
              <a:t>Before we create a Docker Container we’ll take a quick look at our Container inventory, just for a starting point.</a:t>
            </a:r>
          </a:p>
          <a:p>
            <a:pPr marL="628650" lvl="1" indent="-171450">
              <a:buFont typeface="Arial" panose="020B0604020202020204" pitchFamily="34" charset="0"/>
              <a:buChar char="•"/>
            </a:pPr>
            <a:r>
              <a:rPr lang="en-US" dirty="0"/>
              <a:t>The command to list </a:t>
            </a:r>
            <a:r>
              <a:rPr lang="en-US" i="1" dirty="0"/>
              <a:t>all</a:t>
            </a:r>
            <a:r>
              <a:rPr lang="en-US" i="0" dirty="0"/>
              <a:t> containers is </a:t>
            </a:r>
            <a:r>
              <a:rPr lang="en-US" b="1" i="1" dirty="0"/>
              <a:t>docker container ls -a</a:t>
            </a:r>
            <a:r>
              <a:rPr lang="en-US" b="0" i="0" dirty="0"/>
              <a:t> </a:t>
            </a:r>
          </a:p>
          <a:p>
            <a:pPr marL="1085850" lvl="2" indent="-171450">
              <a:buFont typeface="Arial" panose="020B0604020202020204" pitchFamily="34" charset="0"/>
              <a:buChar char="•"/>
            </a:pPr>
            <a:r>
              <a:rPr lang="en-US" b="0" i="0" dirty="0"/>
              <a:t>The </a:t>
            </a:r>
            <a:r>
              <a:rPr lang="en-US" b="1" i="1" dirty="0"/>
              <a:t>-a</a:t>
            </a:r>
            <a:r>
              <a:rPr lang="en-US" b="0" i="0" dirty="0"/>
              <a:t> is important because, if you omit the </a:t>
            </a:r>
            <a:r>
              <a:rPr lang="en-US" b="1" i="1" dirty="0"/>
              <a:t>-a</a:t>
            </a:r>
            <a:r>
              <a:rPr lang="en-US" b="0" i="0" dirty="0"/>
              <a:t>, Docker will only show you </a:t>
            </a:r>
            <a:r>
              <a:rPr lang="en-US" b="0" i="1" dirty="0"/>
              <a:t>running</a:t>
            </a:r>
            <a:r>
              <a:rPr lang="en-US" b="0" i="0" dirty="0"/>
              <a:t> containers.</a:t>
            </a:r>
          </a:p>
          <a:p>
            <a:pPr marL="1085850" lvl="2" indent="-171450">
              <a:buFont typeface="Arial" panose="020B0604020202020204" pitchFamily="34" charset="0"/>
              <a:buChar char="•"/>
            </a:pPr>
            <a:r>
              <a:rPr lang="en-US" b="0" i="0" dirty="0"/>
              <a:t>Of course, leave out the </a:t>
            </a:r>
            <a:r>
              <a:rPr lang="en-US" b="1" i="1" dirty="0"/>
              <a:t>-a</a:t>
            </a:r>
            <a:r>
              <a:rPr lang="en-US" b="0" i="0" dirty="0"/>
              <a:t> if you only want to see your running containers.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that command in our terminal so we can see what it looks like.</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don’t have any Containers in our inventory so find a way to change that.</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Docker CLI doesn’t require any command flags to run Containers, it is super-common to use several so here is an overview of some of the most common command flags.</a:t>
            </a:r>
          </a:p>
          <a:p>
            <a:pPr marL="171450" indent="-171450">
              <a:buFont typeface="Arial" panose="020B0604020202020204" pitchFamily="34" charset="0"/>
              <a:buChar char="•"/>
            </a:pPr>
            <a:r>
              <a:rPr lang="en-US" dirty="0"/>
              <a:t>First, a quick look at the syntax to run a Docker Container.</a:t>
            </a:r>
          </a:p>
          <a:p>
            <a:pPr marL="628650" lvl="1" indent="-171450">
              <a:buFont typeface="Arial" panose="020B0604020202020204" pitchFamily="34" charset="0"/>
              <a:buChar char="•"/>
            </a:pPr>
            <a:r>
              <a:rPr lang="en-US" dirty="0"/>
              <a:t>If this looks familiar, it’s the same syntax we used to run the </a:t>
            </a:r>
            <a:r>
              <a:rPr lang="en-US" b="1" dirty="0"/>
              <a:t>Hello-World</a:t>
            </a:r>
            <a:r>
              <a:rPr lang="en-US" b="0" dirty="0"/>
              <a:t> Container when we verified our Docker installation.</a:t>
            </a:r>
          </a:p>
          <a:p>
            <a:pPr marL="628650" lvl="1" indent="-171450">
              <a:buFont typeface="Arial" panose="020B0604020202020204" pitchFamily="34" charset="0"/>
              <a:buChar char="•"/>
            </a:pPr>
            <a:r>
              <a:rPr lang="en-US" b="0" dirty="0"/>
              <a:t>The command </a:t>
            </a:r>
            <a:r>
              <a:rPr lang="en-US" b="1" i="1" dirty="0"/>
              <a:t>docker container run</a:t>
            </a:r>
            <a:r>
              <a:rPr lang="en-US" b="0" i="1" dirty="0"/>
              <a:t>, </a:t>
            </a:r>
            <a:r>
              <a:rPr lang="en-US" b="0" i="0" u="none" dirty="0"/>
              <a:t>followed by our command flags, and finished off with the name of the Image that will produce the Container.</a:t>
            </a:r>
          </a:p>
          <a:p>
            <a:pPr marL="628650" lvl="1" indent="-171450">
              <a:buFont typeface="Arial" panose="020B0604020202020204" pitchFamily="34" charset="0"/>
              <a:buChar char="•"/>
            </a:pPr>
            <a:r>
              <a:rPr lang="en-US" b="0" i="0" u="none" dirty="0"/>
              <a:t>If this first look at the command flags looks overwhelming or confusing, hang tight because they should make a lot more sense when we use them in the upcoming hands-on exercises.</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command flag tells Docker to run the Container in </a:t>
            </a:r>
            <a:r>
              <a:rPr lang="en-US" b="0" i="1" u="none" dirty="0"/>
              <a:t>interactive mode</a:t>
            </a:r>
            <a:r>
              <a:rPr lang="en-US" b="0" i="0" u="none" dirty="0"/>
              <a:t>.</a:t>
            </a:r>
          </a:p>
          <a:p>
            <a:pPr marL="1543050" lvl="3" indent="-171450">
              <a:buFont typeface="Arial" panose="020B0604020202020204" pitchFamily="34" charset="0"/>
              <a:buChar char="•"/>
            </a:pPr>
            <a:r>
              <a:rPr lang="en-US" b="0" i="0" u="none" dirty="0"/>
              <a:t>As the name implies, if you want to interact with the Container using the CLI, you need to include this flag.</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flag’s nearly inseparable best friend is the </a:t>
            </a:r>
            <a:r>
              <a:rPr lang="en-US" b="1" i="1" u="none" dirty="0"/>
              <a:t>-t </a:t>
            </a:r>
            <a:r>
              <a:rPr lang="en-US" b="0" i="0" u="none" dirty="0"/>
              <a:t>flag.</a:t>
            </a:r>
          </a:p>
          <a:p>
            <a:pPr marL="1543050" lvl="3" indent="-171450">
              <a:buFont typeface="Arial" panose="020B0604020202020204" pitchFamily="34" charset="0"/>
              <a:buChar char="•"/>
            </a:pPr>
            <a:r>
              <a:rPr lang="en-US" b="0" i="0" u="none" dirty="0"/>
              <a:t>In order for the Container to accept commands and key sequences from your terminal, you need to include the </a:t>
            </a:r>
            <a:r>
              <a:rPr lang="en-US" b="1" i="1" u="none" dirty="0"/>
              <a:t>-t</a:t>
            </a:r>
            <a:r>
              <a:rPr lang="en-US" b="0" i="0" u="none" dirty="0"/>
              <a:t> flag.</a:t>
            </a:r>
          </a:p>
          <a:p>
            <a:pPr marL="1543050" lvl="3" indent="-171450">
              <a:buFont typeface="Arial" panose="020B0604020202020204" pitchFamily="34" charset="0"/>
              <a:buChar char="•"/>
            </a:pPr>
            <a:r>
              <a:rPr lang="en-US" b="0" i="0" u="none" dirty="0"/>
              <a:t>If you want a fun experiment, try omitting one or both of these flags from the </a:t>
            </a:r>
            <a:r>
              <a:rPr lang="en-US" b="1" i="1" u="none" dirty="0"/>
              <a:t>docker container run</a:t>
            </a:r>
            <a:r>
              <a:rPr lang="en-US" b="0" i="1" u="none" dirty="0"/>
              <a:t> </a:t>
            </a:r>
            <a:r>
              <a:rPr lang="en-US" b="0" i="0" u="none" dirty="0"/>
              <a:t>command and see what happens.</a:t>
            </a:r>
          </a:p>
          <a:p>
            <a:pPr marL="2000250" lvl="4" indent="-171450">
              <a:buFont typeface="Arial" panose="020B0604020202020204" pitchFamily="34" charset="0"/>
              <a:buChar char="•"/>
            </a:pPr>
            <a:r>
              <a:rPr lang="en-US" b="0" i="0" u="none" dirty="0"/>
              <a:t>My experience is, you will have a Container that doesn’t respond to any keystrokes or key sequences.</a:t>
            </a:r>
          </a:p>
          <a:p>
            <a:pPr marL="2000250" lvl="4" indent="-171450">
              <a:buFont typeface="Arial" panose="020B0604020202020204" pitchFamily="34" charset="0"/>
              <a:buChar char="•"/>
            </a:pPr>
            <a:r>
              <a:rPr lang="en-US" b="0" i="0" u="none" dirty="0"/>
              <a:t>It’s easy to recover from but drives home how important these flags are.</a:t>
            </a:r>
          </a:p>
          <a:p>
            <a:pPr marL="1085850" lvl="2" indent="-171450">
              <a:buFont typeface="Arial" panose="020B0604020202020204" pitchFamily="34" charset="0"/>
              <a:buChar char="•"/>
            </a:pPr>
            <a:r>
              <a:rPr lang="en-US" b="0" i="0" u="none" dirty="0"/>
              <a:t>The </a:t>
            </a:r>
            <a:r>
              <a:rPr lang="en-US" b="1" i="1" u="none" dirty="0"/>
              <a:t>--name </a:t>
            </a:r>
            <a:r>
              <a:rPr lang="en-US" b="0" i="0" u="none" dirty="0"/>
              <a:t>flag specifies the name you want to assign to your Container.</a:t>
            </a:r>
          </a:p>
          <a:p>
            <a:pPr marL="1543050" lvl="3" indent="-171450">
              <a:buFont typeface="Arial" panose="020B0604020202020204" pitchFamily="34" charset="0"/>
              <a:buChar char="•"/>
            </a:pPr>
            <a:r>
              <a:rPr lang="en-US" b="0" i="0" u="none" dirty="0"/>
              <a:t>All Containers require a unique name and, if you don’t use this flag, Docker will come up with a unique name for you.</a:t>
            </a:r>
          </a:p>
          <a:p>
            <a:pPr marL="2000250" lvl="4" indent="-171450">
              <a:buFont typeface="Arial" panose="020B0604020202020204" pitchFamily="34" charset="0"/>
              <a:buChar char="•"/>
            </a:pPr>
            <a:r>
              <a:rPr lang="en-US" b="0" i="0" u="none" dirty="0"/>
              <a:t>The unique name is two random dictionary words separated by an underscore…some of the names are pretty creative.</a:t>
            </a:r>
          </a:p>
          <a:p>
            <a:pPr marL="2000250" lvl="4" indent="-171450">
              <a:buFont typeface="Arial" panose="020B0604020202020204" pitchFamily="34" charset="0"/>
              <a:buChar char="•"/>
            </a:pPr>
            <a:r>
              <a:rPr lang="en-US" b="0" i="0" u="none" dirty="0"/>
              <a:t>Since things are easier when you know, and don’t have to guess the names of your Containers, this is a good flag to 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-v</a:t>
            </a:r>
            <a:r>
              <a:rPr lang="en-US" b="0" i="0" u="none" dirty="0"/>
              <a:t> flag allows you to mount a volume to a Container.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This is useful when you want to make files from your Docker Host available to your Container without having to explicitly copy them during the Image build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You can also mount a shared volume to several Containers to create a shared storage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-p </a:t>
            </a:r>
            <a:r>
              <a:rPr lang="en-US" b="0" i="0" u="none" dirty="0"/>
              <a:t>flag is what publish ports on a Container to the Docker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 you remember the </a:t>
            </a:r>
            <a:r>
              <a:rPr lang="en-US" b="1" i="0" u="none" dirty="0"/>
              <a:t>EXPOSE </a:t>
            </a:r>
            <a:r>
              <a:rPr lang="en-US" b="0" i="0" u="none" dirty="0" err="1"/>
              <a:t>Dockerfile</a:t>
            </a:r>
            <a:r>
              <a:rPr lang="en-US" b="0" i="0" u="none" dirty="0"/>
              <a:t> instruction?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It’s this flag which actually makes exposed ports accessible to the Container.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-d</a:t>
            </a:r>
            <a:r>
              <a:rPr lang="en-US" b="0" i="0" u="none" dirty="0"/>
              <a:t> flag allows you to run Containers in the background, in </a:t>
            </a:r>
            <a:r>
              <a:rPr lang="en-US" b="0" i="1" u="none" dirty="0"/>
              <a:t>detached</a:t>
            </a:r>
            <a:r>
              <a:rPr lang="en-US" b="0" i="0" u="none" dirty="0"/>
              <a:t> mode.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If you want to run several Containers at once, you can either give each Container a dedicated terminal window or use one terminal window for all Containers.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latter makes sense in most cases so </a:t>
            </a:r>
            <a:r>
              <a:rPr lang="en-US" b="0" i="1" u="none" dirty="0"/>
              <a:t>detached </a:t>
            </a:r>
            <a:r>
              <a:rPr lang="en-US" b="0" i="0" u="none" dirty="0"/>
              <a:t>mode is pretty handy.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--rm </a:t>
            </a:r>
            <a:r>
              <a:rPr lang="en-US" b="0" i="0" u="none" dirty="0"/>
              <a:t>flag tells Docker to automatically delete the Container as soon as it stops.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Since containers are ephemeral and often short-lived, there are many use cases where this is a good idea.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Those are all of the command flags, now you specify the name of the source Image for your Container and you’re ready to go.</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Just a reminder, the </a:t>
            </a:r>
            <a:r>
              <a:rPr lang="en-US" b="1" i="1" u="none" dirty="0" err="1"/>
              <a:t>image_name</a:t>
            </a:r>
            <a:r>
              <a:rPr lang="en-US" b="1" i="1" u="none" dirty="0"/>
              <a:t> </a:t>
            </a:r>
            <a:r>
              <a:rPr lang="en-US" b="0" i="0" u="none" dirty="0"/>
              <a:t>is required.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Docker needs to know which Image to build the Container from.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For our hands-on exercises, the flags we will use are </a:t>
            </a:r>
            <a:r>
              <a:rPr lang="en-US" b="1" i="1" u="none" dirty="0"/>
              <a:t>-</a:t>
            </a:r>
            <a:r>
              <a:rPr lang="en-US" b="1" i="1" u="none" dirty="0" err="1"/>
              <a:t>i</a:t>
            </a:r>
            <a:r>
              <a:rPr lang="en-US" b="0" i="0" u="none" dirty="0"/>
              <a:t>, </a:t>
            </a:r>
            <a:r>
              <a:rPr lang="en-US" b="1" i="1" u="none" dirty="0"/>
              <a:t>-t</a:t>
            </a:r>
            <a:r>
              <a:rPr lang="en-US" b="0" i="0" u="none" dirty="0"/>
              <a:t>, and </a:t>
            </a:r>
            <a:r>
              <a:rPr lang="en-US" b="1" i="1" u="none" dirty="0"/>
              <a:t>--name</a:t>
            </a:r>
            <a:r>
              <a:rPr lang="en-US" b="0" i="0" u="none"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 point this out because you will almost always use these flags when you work with Containers.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We will look at some examples of these other flags too.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look at some common usages of the </a:t>
            </a:r>
            <a:r>
              <a:rPr lang="en-US" b="1" i="1" dirty="0"/>
              <a:t>docker container run </a:t>
            </a:r>
            <a:r>
              <a:rPr lang="en-US" b="0" i="0" dirty="0"/>
              <a:t>command.  Let's breakdown the syntax so it makes sense.</a:t>
            </a:r>
          </a:p>
          <a:p>
            <a:pPr marL="171450" indent="-171450">
              <a:buFont typeface="Arial" panose="020B0604020202020204" pitchFamily="34" charset="0"/>
              <a:buChar char="•"/>
            </a:pPr>
            <a:r>
              <a:rPr lang="en-US" b="0" i="0" dirty="0"/>
              <a:t>The command, </a:t>
            </a:r>
            <a:r>
              <a:rPr lang="en-US" b="1" i="1" dirty="0"/>
              <a:t>docker container run -it --name </a:t>
            </a:r>
            <a:r>
              <a:rPr lang="en-US" b="1" i="1" dirty="0" err="1"/>
              <a:t>my_cont</a:t>
            </a:r>
            <a:r>
              <a:rPr lang="en-US" b="1" i="1" dirty="0"/>
              <a:t> </a:t>
            </a:r>
            <a:r>
              <a:rPr lang="en-US" b="1" i="1" dirty="0" err="1"/>
              <a:t>my_image</a:t>
            </a:r>
            <a:r>
              <a:rPr lang="en-US" b="0" i="0" dirty="0"/>
              <a:t> tells Docker to do a couple of things:</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a:t>
            </a:r>
          </a:p>
          <a:p>
            <a:pPr marL="628650" lvl="1" indent="-171450">
              <a:buFont typeface="Arial" panose="020B0604020202020204" pitchFamily="34" charset="0"/>
              <a:buChar char="•"/>
            </a:pPr>
            <a:r>
              <a:rPr lang="en-US" b="0" i="0" dirty="0"/>
              <a:t>Allow us to interact with the Container using our CLI – that’s it.</a:t>
            </a:r>
          </a:p>
          <a:p>
            <a:pPr marL="1085850" lvl="2" indent="-171450">
              <a:buFont typeface="Arial" panose="020B0604020202020204" pitchFamily="34" charset="0"/>
              <a:buChar char="•"/>
            </a:pPr>
            <a:r>
              <a:rPr lang="en-US" b="0" i="0" dirty="0"/>
              <a:t>This is a really common syntax and, spoiler alert, the one we will use in our hands-on exercises.</a:t>
            </a:r>
          </a:p>
          <a:p>
            <a:pPr marL="171450" indent="-171450">
              <a:buFont typeface="Arial" panose="020B0604020202020204" pitchFamily="34" charset="0"/>
              <a:buChar char="•"/>
            </a:pPr>
            <a:r>
              <a:rPr lang="en-US" b="0" i="0" dirty="0"/>
              <a:t>The command, </a:t>
            </a:r>
            <a:r>
              <a:rPr lang="en-US" b="1" i="1" dirty="0"/>
              <a:t>docker container run -</a:t>
            </a:r>
            <a:r>
              <a:rPr lang="en-US" b="1" i="1" dirty="0" err="1"/>
              <a:t>itv</a:t>
            </a:r>
            <a:r>
              <a:rPr lang="en-US" b="1" i="1" dirty="0"/>
              <a:t> /code:/app --name </a:t>
            </a:r>
            <a:r>
              <a:rPr lang="en-US" b="1" i="1" dirty="0" err="1"/>
              <a:t>my_cont</a:t>
            </a:r>
            <a:r>
              <a:rPr lang="en-US" b="1" i="1" dirty="0"/>
              <a:t> </a:t>
            </a:r>
            <a:r>
              <a:rPr lang="en-US" b="1" i="1" dirty="0" err="1"/>
              <a:t>my_image</a:t>
            </a:r>
            <a:r>
              <a:rPr lang="en-US" b="0" i="0" dirty="0"/>
              <a:t> may look confusing but it only does one thing that the previous command doesn’t do:</a:t>
            </a:r>
          </a:p>
          <a:p>
            <a:pPr marL="628650" lvl="1" indent="-171450">
              <a:buFont typeface="Arial" panose="020B0604020202020204" pitchFamily="34" charset="0"/>
              <a:buChar char="•"/>
            </a:pPr>
            <a:r>
              <a:rPr lang="en-US" b="0" i="0" dirty="0"/>
              <a:t>The </a:t>
            </a:r>
            <a:r>
              <a:rPr lang="en-US" b="1" i="1" dirty="0"/>
              <a:t>-v </a:t>
            </a:r>
            <a:r>
              <a:rPr lang="en-US" b="0" i="0" dirty="0"/>
              <a:t>flag tells Docker to mount the </a:t>
            </a:r>
            <a:r>
              <a:rPr lang="en-US" b="1" i="0" dirty="0"/>
              <a:t>/code </a:t>
            </a:r>
            <a:r>
              <a:rPr lang="en-US" b="0" i="0" dirty="0"/>
              <a:t>directory on the Docker Host to the </a:t>
            </a:r>
            <a:r>
              <a:rPr lang="en-US" b="1" i="0" dirty="0"/>
              <a:t>/app </a:t>
            </a:r>
            <a:r>
              <a:rPr lang="en-US" b="0" i="0" dirty="0"/>
              <a:t>directory on the Container.</a:t>
            </a:r>
          </a:p>
          <a:p>
            <a:pPr marL="628650" lvl="1" indent="-171450">
              <a:buFont typeface="Arial" panose="020B0604020202020204" pitchFamily="34" charset="0"/>
              <a:buChar char="•"/>
            </a:pPr>
            <a:r>
              <a:rPr lang="en-US" b="0" i="0" dirty="0"/>
              <a:t>That just means anything in our </a:t>
            </a:r>
            <a:r>
              <a:rPr lang="en-US" b="1" i="0" dirty="0"/>
              <a:t>/code</a:t>
            </a:r>
            <a:r>
              <a:rPr lang="en-US" b="0" i="0" dirty="0"/>
              <a:t> directory is now accessible to the Docker Container in a folder called </a:t>
            </a:r>
            <a:r>
              <a:rPr lang="en-US" b="1" i="1" dirty="0"/>
              <a:t>/app</a:t>
            </a:r>
            <a:r>
              <a:rPr lang="en-US" b="0" i="0" dirty="0"/>
              <a:t>.</a:t>
            </a:r>
          </a:p>
          <a:p>
            <a:pPr marL="1085850" lvl="2" indent="-171450">
              <a:buFont typeface="Arial" panose="020B0604020202020204" pitchFamily="34" charset="0"/>
              <a:buChar char="•"/>
            </a:pPr>
            <a:r>
              <a:rPr lang="en-US" b="0" i="0" dirty="0"/>
              <a:t>It’s probably more common for both the source and destination folders to be the same but I chose different names so that it is easier to separate the source from the destination.</a:t>
            </a:r>
          </a:p>
          <a:p>
            <a:pPr marL="171450" indent="-171450">
              <a:buFont typeface="Arial" panose="020B0604020202020204" pitchFamily="34" charset="0"/>
              <a:buChar char="•"/>
            </a:pPr>
            <a:r>
              <a:rPr lang="en-US" b="0" i="0" dirty="0"/>
              <a:t>The command, </a:t>
            </a:r>
            <a:r>
              <a:rPr lang="en-US" b="1" i="1" dirty="0"/>
              <a:t>docker container run -</a:t>
            </a:r>
            <a:r>
              <a:rPr lang="en-US" b="1" i="1" dirty="0" err="1"/>
              <a:t>dp</a:t>
            </a:r>
            <a:r>
              <a:rPr lang="en-US" b="1" i="1" dirty="0"/>
              <a:t> --name --rm </a:t>
            </a:r>
            <a:r>
              <a:rPr lang="en-US" b="1" i="1" dirty="0" err="1"/>
              <a:t>my_cont</a:t>
            </a:r>
            <a:r>
              <a:rPr lang="en-US" b="1" i="1" dirty="0"/>
              <a:t> </a:t>
            </a:r>
            <a:r>
              <a:rPr lang="en-US" b="1" i="1" dirty="0" err="1"/>
              <a:t>my_image</a:t>
            </a:r>
            <a:r>
              <a:rPr lang="en-US" b="0" i="0" dirty="0"/>
              <a:t> still tells Docker to::</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 plus a </a:t>
            </a:r>
            <a:r>
              <a:rPr lang="en-US" b="0" i="0" dirty="0" err="1"/>
              <a:t>fre</a:t>
            </a:r>
            <a:r>
              <a:rPr lang="en-US" b="0" i="0" dirty="0"/>
              <a:t> other things.</a:t>
            </a:r>
          </a:p>
          <a:p>
            <a:pPr marL="628650" lvl="1" indent="-171450">
              <a:buFont typeface="Arial" panose="020B0604020202020204" pitchFamily="34" charset="0"/>
              <a:buChar char="•"/>
            </a:pPr>
            <a:r>
              <a:rPr lang="en-US" b="0" i="0" dirty="0"/>
              <a:t>The </a:t>
            </a:r>
            <a:r>
              <a:rPr lang="en-US" b="1" i="1" dirty="0"/>
              <a:t>-d </a:t>
            </a:r>
            <a:r>
              <a:rPr lang="en-US" b="0" i="0" dirty="0"/>
              <a:t>flag tells Docker to run in the background which will allow us to keep using our terminal Window for other things.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-p </a:t>
            </a:r>
            <a:r>
              <a:rPr lang="en-US" b="0" i="0" dirty="0"/>
              <a:t>flag tells Docker to </a:t>
            </a:r>
            <a:r>
              <a:rPr lang="en-US" b="0" i="1" dirty="0"/>
              <a:t>publish</a:t>
            </a:r>
            <a:r>
              <a:rPr lang="en-US" b="0" i="0" dirty="0"/>
              <a:t> or forward any traffic the Docker Host receives on port 8443 to the Container port 443.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many </a:t>
            </a:r>
            <a:r>
              <a:rPr lang="en-US" b="0" i="0" dirty="0" err="1"/>
              <a:t>Continers</a:t>
            </a:r>
            <a:r>
              <a:rPr lang="en-US" b="0" i="0" dirty="0"/>
              <a:t> typically reside on a single Docker Host, sharing a single IP Address, port forwarding is a common way to access the same destination port on many containers.</a:t>
            </a:r>
          </a:p>
          <a:p>
            <a:pPr marL="628650" lvl="1" indent="-171450">
              <a:buFont typeface="Arial" panose="020B0604020202020204" pitchFamily="34" charset="0"/>
              <a:buChar char="•"/>
            </a:pPr>
            <a:r>
              <a:rPr lang="en-US" b="0" i="0" dirty="0"/>
              <a:t>The last flag here is </a:t>
            </a:r>
            <a:r>
              <a:rPr lang="en-US" b="1" i="1" dirty="0"/>
              <a:t>--rm </a:t>
            </a:r>
            <a:r>
              <a:rPr lang="en-US" b="0" i="0" dirty="0"/>
              <a:t>and that flag tells Docker to remove this Container as soon as it stops.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Enough with the examples, let’s get hands-on and do something with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Docker CLI commands we will use to create our container:</a:t>
            </a:r>
          </a:p>
          <a:p>
            <a:pPr marL="171450" indent="-171450">
              <a:buFont typeface="Arial" panose="020B0604020202020204" pitchFamily="34" charset="0"/>
              <a:buChar char="•"/>
            </a:pPr>
            <a:r>
              <a:rPr lang="en-US" dirty="0"/>
              <a:t>The first command should look familiar, since we just reviewed what it does.</a:t>
            </a:r>
          </a:p>
          <a:p>
            <a:pPr marL="628650" lvl="1" indent="-171450">
              <a:buFont typeface="Arial" panose="020B0604020202020204" pitchFamily="34" charset="0"/>
              <a:buChar char="•"/>
            </a:pPr>
            <a:r>
              <a:rPr lang="en-US" b="1" i="1" dirty="0"/>
              <a:t>docker container run -it --name </a:t>
            </a:r>
            <a:r>
              <a:rPr lang="en-US" b="1" i="1" dirty="0" err="1"/>
              <a:t>my_cont</a:t>
            </a:r>
            <a:r>
              <a:rPr lang="en-US" b="1" i="1" dirty="0"/>
              <a:t> </a:t>
            </a:r>
            <a:r>
              <a:rPr lang="en-US" b="1" i="1" dirty="0" err="1"/>
              <a:t>my_image</a:t>
            </a:r>
            <a:endParaRPr lang="en-US" b="1" i="1" dirty="0"/>
          </a:p>
          <a:p>
            <a:pPr marL="171450" indent="-171450">
              <a:buFont typeface="Arial" panose="020B0604020202020204" pitchFamily="34" charset="0"/>
              <a:buChar char="•"/>
            </a:pPr>
            <a:r>
              <a:rPr lang="en-US" dirty="0"/>
              <a:t>After you create your Container you will see your terminal prompt change to the </a:t>
            </a:r>
            <a:r>
              <a:rPr lang="en-US" b="1" dirty="0"/>
              <a:t>WORKDIR</a:t>
            </a:r>
            <a:r>
              <a:rPr lang="en-US" b="0" dirty="0"/>
              <a:t> of the Container.</a:t>
            </a:r>
          </a:p>
          <a:p>
            <a:pPr marL="628650" lvl="1" indent="-171450">
              <a:buFont typeface="Arial" panose="020B0604020202020204" pitchFamily="34" charset="0"/>
              <a:buChar char="•"/>
            </a:pPr>
            <a:r>
              <a:rPr lang="en-US" b="0" dirty="0"/>
              <a:t>That means you have an active terminal session with the container.</a:t>
            </a:r>
          </a:p>
          <a:p>
            <a:pPr marL="171450" lvl="0" indent="-171450">
              <a:buFont typeface="Arial" panose="020B0604020202020204" pitchFamily="34" charset="0"/>
              <a:buChar char="•"/>
            </a:pPr>
            <a:r>
              <a:rPr lang="en-US" b="0" dirty="0"/>
              <a:t>To exit the Container terminal session and leave the Container running in the background, enter the key sequence </a:t>
            </a:r>
            <a:r>
              <a:rPr lang="en-US" b="1" dirty="0"/>
              <a:t>control + p + q</a:t>
            </a:r>
            <a:r>
              <a:rPr lang="en-US" b="0" dirty="0"/>
              <a:t>.</a:t>
            </a:r>
          </a:p>
          <a:p>
            <a:pPr marL="628650" lvl="1" indent="-171450">
              <a:buFont typeface="Arial" panose="020B0604020202020204" pitchFamily="34" charset="0"/>
              <a:buChar char="•"/>
            </a:pPr>
            <a:r>
              <a:rPr lang="en-US" b="0" dirty="0"/>
              <a:t>You will see your terminal prompt change back to what it was before you created the Container.</a:t>
            </a:r>
          </a:p>
          <a:p>
            <a:pPr marL="171450" lvl="0" indent="-171450">
              <a:buFont typeface="Arial" panose="020B0604020202020204" pitchFamily="34" charset="0"/>
              <a:buChar char="•"/>
            </a:pPr>
            <a:r>
              <a:rPr lang="en-US" b="0" dirty="0"/>
              <a:t>Take another look at your Container inventory with the command </a:t>
            </a:r>
            <a:r>
              <a:rPr lang="en-US" b="1" i="1" dirty="0"/>
              <a:t>docker container ls -a </a:t>
            </a:r>
            <a:r>
              <a:rPr lang="en-US" b="0" i="0" dirty="0"/>
              <a:t>and review the information in the output.</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our terminal window, let’s run those commands.</a:t>
            </a:r>
          </a:p>
          <a:p>
            <a:pPr marL="171450" indent="-171450">
              <a:buFont typeface="Arial" panose="020B0604020202020204" pitchFamily="34" charset="0"/>
              <a:buChar char="•"/>
            </a:pPr>
            <a:r>
              <a:rPr lang="en-US" dirty="0"/>
              <a:t>We create the container and see that our prompt changes to </a:t>
            </a:r>
            <a:r>
              <a:rPr lang="en-US" b="1" dirty="0"/>
              <a:t>/app</a:t>
            </a:r>
            <a:r>
              <a:rPr lang="en-US" b="0" dirty="0"/>
              <a:t>.</a:t>
            </a:r>
          </a:p>
          <a:p>
            <a:pPr marL="171450" indent="-171450">
              <a:buFont typeface="Arial" panose="020B0604020202020204" pitchFamily="34" charset="0"/>
              <a:buChar char="•"/>
            </a:pPr>
            <a:r>
              <a:rPr lang="en-US" b="0" dirty="0"/>
              <a:t>Next, although you don’t see the key sequence on the screen, we press </a:t>
            </a:r>
            <a:r>
              <a:rPr lang="en-US" b="1" dirty="0"/>
              <a:t>control</a:t>
            </a:r>
            <a:r>
              <a:rPr lang="en-US" b="0" dirty="0"/>
              <a:t>, </a:t>
            </a:r>
            <a:r>
              <a:rPr lang="en-US" b="1" dirty="0"/>
              <a:t>p</a:t>
            </a:r>
            <a:r>
              <a:rPr lang="en-US" b="0" dirty="0"/>
              <a:t>, and </a:t>
            </a:r>
            <a:r>
              <a:rPr lang="en-US" b="1" dirty="0"/>
              <a:t>q</a:t>
            </a:r>
            <a:r>
              <a:rPr lang="en-US" b="0" dirty="0"/>
              <a:t> to exit the interactive session with the Container.</a:t>
            </a:r>
          </a:p>
          <a:p>
            <a:pPr marL="171450" indent="-171450">
              <a:buFont typeface="Arial" panose="020B0604020202020204" pitchFamily="34" charset="0"/>
              <a:buChar char="•"/>
            </a:pPr>
            <a:r>
              <a:rPr lang="en-US" b="0" dirty="0"/>
              <a:t>Last, we list our Container inventory.</a:t>
            </a:r>
            <a:endParaRPr lang="en-US" dirty="0"/>
          </a:p>
          <a:p>
            <a:pPr marL="628650" lvl="1" indent="-171450">
              <a:buFont typeface="Arial" panose="020B0604020202020204" pitchFamily="34" charset="0"/>
              <a:buChar char="•"/>
            </a:pPr>
            <a:r>
              <a:rPr lang="en-US" b="0" i="0" dirty="0"/>
              <a:t>We see the Container ID that Docker generates for the Container.</a:t>
            </a:r>
          </a:p>
          <a:p>
            <a:pPr marL="628650" lvl="1" indent="-171450">
              <a:buFont typeface="Arial" panose="020B0604020202020204" pitchFamily="34" charset="0"/>
              <a:buChar char="•"/>
            </a:pPr>
            <a:r>
              <a:rPr lang="en-US" b="0" i="0" dirty="0"/>
              <a:t>The name of the Image that produced the Container.</a:t>
            </a:r>
          </a:p>
          <a:p>
            <a:pPr marL="628650" lvl="1" indent="-171450">
              <a:buFont typeface="Arial" panose="020B0604020202020204" pitchFamily="34" charset="0"/>
              <a:buChar char="•"/>
            </a:pPr>
            <a:r>
              <a:rPr lang="en-US" b="0" i="0" dirty="0"/>
              <a:t>The result of the </a:t>
            </a:r>
            <a:r>
              <a:rPr lang="en-US" b="1" i="0" dirty="0"/>
              <a:t>CMD</a:t>
            </a:r>
            <a:r>
              <a:rPr lang="en-US" b="0" i="0" dirty="0"/>
              <a:t> instruction from our </a:t>
            </a:r>
            <a:r>
              <a:rPr lang="en-US" b="0" i="0" dirty="0" err="1"/>
              <a:t>Dockerfile</a:t>
            </a:r>
            <a:r>
              <a:rPr lang="en-US" b="0" i="0" dirty="0"/>
              <a:t>.</a:t>
            </a:r>
          </a:p>
          <a:p>
            <a:pPr marL="628650" lvl="1" indent="-171450">
              <a:buFont typeface="Arial" panose="020B0604020202020204" pitchFamily="34" charset="0"/>
              <a:buChar char="•"/>
            </a:pPr>
            <a:r>
              <a:rPr lang="en-US" b="0" i="0" dirty="0"/>
              <a:t>How long it’s been since we created the Container.</a:t>
            </a:r>
          </a:p>
          <a:p>
            <a:pPr marL="628650" lvl="1" indent="-171450">
              <a:buFont typeface="Arial" panose="020B0604020202020204" pitchFamily="34" charset="0"/>
              <a:buChar char="•"/>
            </a:pPr>
            <a:r>
              <a:rPr lang="en-US" b="0" i="0" dirty="0"/>
              <a:t>The status of the container, </a:t>
            </a:r>
            <a:r>
              <a:rPr lang="en-US" b="1" i="0" dirty="0"/>
              <a:t>Up</a:t>
            </a:r>
            <a:r>
              <a:rPr lang="en-US" b="0" i="0" dirty="0"/>
              <a:t>, in this case.</a:t>
            </a:r>
          </a:p>
          <a:p>
            <a:pPr marL="628650" lvl="1" indent="-171450">
              <a:buFont typeface="Arial" panose="020B0604020202020204" pitchFamily="34" charset="0"/>
              <a:buChar char="•"/>
            </a:pPr>
            <a:r>
              <a:rPr lang="en-US" b="0" i="0" dirty="0"/>
              <a:t>Any port numbers and protocols from the </a:t>
            </a:r>
            <a:r>
              <a:rPr lang="en-US" b="1" i="0" dirty="0"/>
              <a:t>EXPOSE </a:t>
            </a:r>
            <a:r>
              <a:rPr lang="en-US" b="0" i="0" dirty="0"/>
              <a:t>instruction in our </a:t>
            </a:r>
            <a:r>
              <a:rPr lang="en-US" b="0" i="0" dirty="0" err="1"/>
              <a:t>Dockerfile</a:t>
            </a:r>
            <a:r>
              <a:rPr lang="en-US" b="0" i="0" dirty="0"/>
              <a:t>.</a:t>
            </a:r>
          </a:p>
          <a:p>
            <a:pPr marL="1085850" lvl="2" indent="-171450">
              <a:buFont typeface="Arial" panose="020B0604020202020204" pitchFamily="34" charset="0"/>
              <a:buChar char="•"/>
            </a:pPr>
            <a:r>
              <a:rPr lang="en-US" b="0" i="0" dirty="0"/>
              <a:t>Notice how this Container thinks it is listening on TCP 8080 even though we didn’t actually publish that port with the </a:t>
            </a:r>
            <a:r>
              <a:rPr lang="en-US" b="1" i="1" dirty="0"/>
              <a:t>-p </a:t>
            </a:r>
            <a:r>
              <a:rPr lang="en-US" b="0" i="0" dirty="0"/>
              <a:t>flag.</a:t>
            </a:r>
          </a:p>
          <a:p>
            <a:pPr marL="1085850" lvl="2" indent="-171450">
              <a:buFont typeface="Arial" panose="020B0604020202020204" pitchFamily="34" charset="0"/>
              <a:buChar char="•"/>
            </a:pPr>
            <a:r>
              <a:rPr lang="en-US" b="0" i="0" dirty="0"/>
              <a:t>It’s up to whomever runs a Container from this Image to publish the port, the </a:t>
            </a:r>
            <a:r>
              <a:rPr lang="en-US" b="1" i="0" dirty="0"/>
              <a:t>EXPOSE</a:t>
            </a:r>
            <a:r>
              <a:rPr lang="en-US" b="0" i="0" dirty="0"/>
              <a:t> instruction just tells the Container creator which ports they </a:t>
            </a:r>
            <a:r>
              <a:rPr lang="en-US" b="0" i="1" dirty="0"/>
              <a:t>should</a:t>
            </a:r>
            <a:r>
              <a:rPr lang="en-US" b="1" i="1" dirty="0"/>
              <a:t> </a:t>
            </a:r>
            <a:r>
              <a:rPr lang="en-US" b="0" i="0" dirty="0"/>
              <a:t>publish.</a:t>
            </a:r>
          </a:p>
          <a:p>
            <a:pPr marL="628650" lvl="1" indent="-171450">
              <a:buFont typeface="Arial" panose="020B0604020202020204" pitchFamily="34" charset="0"/>
              <a:buChar char="•"/>
            </a:pPr>
            <a:r>
              <a:rPr lang="en-US" b="0" i="0" dirty="0"/>
              <a:t>Finally, we see the name that we assigned to the Container.</a:t>
            </a:r>
          </a:p>
          <a:p>
            <a:endParaRPr lang="en-US" dirty="0"/>
          </a:p>
          <a:p>
            <a:r>
              <a:rPr lang="en-US" dirty="0"/>
              <a:t>Moving on…</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back to the Container shell session, so we can do something inside of the Container?</a:t>
            </a:r>
          </a:p>
          <a:p>
            <a:pPr marL="171450" indent="-171450">
              <a:buFont typeface="Arial" panose="020B0604020202020204" pitchFamily="34" charset="0"/>
              <a:buChar char="•"/>
            </a:pPr>
            <a:r>
              <a:rPr lang="en-US" dirty="0"/>
              <a:t>We need to know either the Container Name or Container ID that we want to attach to and we can find that with the </a:t>
            </a:r>
            <a:r>
              <a:rPr lang="en-US" b="1" i="1" dirty="0"/>
              <a:t>docker container ls -a command</a:t>
            </a:r>
            <a:r>
              <a:rPr lang="en-US" b="0" i="0" dirty="0"/>
              <a:t>.</a:t>
            </a:r>
          </a:p>
          <a:p>
            <a:pPr marL="171450" indent="-171450">
              <a:buFont typeface="Arial" panose="020B0604020202020204" pitchFamily="34" charset="0"/>
              <a:buChar char="•"/>
            </a:pPr>
            <a:r>
              <a:rPr lang="en-US" b="0" i="0" dirty="0"/>
              <a:t>Next, enter the command </a:t>
            </a:r>
            <a:r>
              <a:rPr lang="en-US" b="1" i="1" dirty="0"/>
              <a:t>docker container attach</a:t>
            </a:r>
            <a:r>
              <a:rPr lang="en-US" b="0" i="0" dirty="0"/>
              <a:t> followed by either </a:t>
            </a:r>
            <a:r>
              <a:rPr lang="en-US" dirty="0"/>
              <a:t>Container Name or Container ID; it’s up to you.</a:t>
            </a:r>
          </a:p>
          <a:p>
            <a:pPr marL="171450" indent="-171450">
              <a:buFont typeface="Arial" panose="020B0604020202020204" pitchFamily="34" charset="0"/>
              <a:buChar char="•"/>
            </a:pPr>
            <a:r>
              <a:rPr lang="en-US" dirty="0"/>
              <a:t>Once you are back at the Container prompt, locate the Python script that we told Docker to copy to the Image during the build process with the command </a:t>
            </a:r>
            <a:r>
              <a:rPr lang="en-US" b="1" i="1" dirty="0"/>
              <a:t>ls –l</a:t>
            </a:r>
            <a:r>
              <a:rPr lang="en-US" b="0" i="0" dirty="0"/>
              <a:t>.</a:t>
            </a:r>
            <a:endParaRPr lang="en-US" dirty="0"/>
          </a:p>
          <a:p>
            <a:pPr marL="171450" indent="-171450">
              <a:buFont typeface="Arial" panose="020B0604020202020204" pitchFamily="34" charset="0"/>
              <a:buChar char="•"/>
            </a:pPr>
            <a:r>
              <a:rPr lang="en-US" dirty="0"/>
              <a:t>You can run the script with the command </a:t>
            </a:r>
            <a:r>
              <a:rPr lang="en-US" b="1" i="1" dirty="0"/>
              <a:t>python </a:t>
            </a:r>
            <a:r>
              <a:rPr lang="en-US" b="1" i="1" dirty="0" err="1"/>
              <a:t>my_script.py</a:t>
            </a:r>
            <a:r>
              <a:rPr lang="en-US" b="0" i="0" dirty="0"/>
              <a:t>.</a:t>
            </a:r>
          </a:p>
          <a:p>
            <a:pPr marL="628650" lvl="1" indent="-171450">
              <a:buFont typeface="Arial" panose="020B0604020202020204" pitchFamily="34" charset="0"/>
              <a:buChar char="•"/>
            </a:pPr>
            <a:r>
              <a:rPr lang="en-US" b="0" i="0" dirty="0"/>
              <a:t>The script serves no purpose other than to show you that we can interact with scripts, binaries, and anything else inside the Container.</a:t>
            </a:r>
          </a:p>
          <a:p>
            <a:pPr marL="628650" lvl="1" indent="-171450">
              <a:buFont typeface="Arial" panose="020B0604020202020204" pitchFamily="34" charset="0"/>
              <a:buChar char="•"/>
            </a:pPr>
            <a:r>
              <a:rPr lang="en-US" b="0" i="0" dirty="0"/>
              <a:t>Imagine you need to run this script in the exact same build environment that the original developer used to create the script.</a:t>
            </a:r>
          </a:p>
          <a:p>
            <a:pPr marL="628650" lvl="1" indent="-171450">
              <a:buFont typeface="Arial" panose="020B0604020202020204" pitchFamily="34" charset="0"/>
              <a:buChar char="•"/>
            </a:pPr>
            <a:r>
              <a:rPr lang="en-US" b="0" i="0" dirty="0"/>
              <a:t>If the script creator did their work in a Docker Container, they could share the source Image with you and you can spin-up an exact copy of their environment.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Container inventory with the command </a:t>
            </a:r>
            <a:r>
              <a:rPr lang="en-US" b="1" i="1" dirty="0"/>
              <a:t>docker container ls -a </a:t>
            </a:r>
            <a:r>
              <a:rPr lang="en-US" dirty="0"/>
              <a:t>so we can find the name of the Container we want to attach to.</a:t>
            </a:r>
          </a:p>
          <a:p>
            <a:pPr marL="628650" lvl="1" indent="-171450">
              <a:buFont typeface="Arial" panose="020B0604020202020204" pitchFamily="34" charset="0"/>
              <a:buChar char="•"/>
            </a:pPr>
            <a:r>
              <a:rPr lang="en-US" dirty="0"/>
              <a:t>Easy for us, given that we only have one container.</a:t>
            </a:r>
          </a:p>
          <a:p>
            <a:pPr marL="171450" lvl="0" indent="-171450">
              <a:buFont typeface="Arial" panose="020B0604020202020204" pitchFamily="34" charset="0"/>
              <a:buChar char="•"/>
            </a:pPr>
            <a:r>
              <a:rPr lang="en-US" dirty="0"/>
              <a:t>Now the command </a:t>
            </a:r>
            <a:r>
              <a:rPr lang="en-US" b="1" i="1" dirty="0"/>
              <a:t>docker container attach </a:t>
            </a:r>
            <a:r>
              <a:rPr lang="en-US" b="1" i="1" dirty="0" err="1"/>
              <a:t>my_cont</a:t>
            </a:r>
            <a:r>
              <a:rPr lang="en-US" b="0" i="1" dirty="0"/>
              <a:t> </a:t>
            </a:r>
            <a:r>
              <a:rPr lang="en-US" b="0" i="0" dirty="0"/>
              <a:t>will re-attach us to our Docker shell session.</a:t>
            </a:r>
          </a:p>
          <a:p>
            <a:pPr marL="171450" lvl="0" indent="-171450">
              <a:buFont typeface="Arial" panose="020B0604020202020204" pitchFamily="34" charset="0"/>
              <a:buChar char="•"/>
            </a:pPr>
            <a:r>
              <a:rPr lang="en-US" b="0" i="0" dirty="0"/>
              <a:t>We locate our script file with the command </a:t>
            </a:r>
            <a:r>
              <a:rPr lang="en-US" b="1" i="1" dirty="0"/>
              <a:t>ls -a</a:t>
            </a:r>
            <a:r>
              <a:rPr lang="en-US" b="0" i="0" dirty="0"/>
              <a:t>.</a:t>
            </a:r>
          </a:p>
          <a:p>
            <a:pPr marL="171450" lvl="0" indent="-171450">
              <a:buFont typeface="Arial" panose="020B0604020202020204" pitchFamily="34" charset="0"/>
              <a:buChar char="•"/>
            </a:pPr>
            <a:r>
              <a:rPr lang="en-US" b="0" i="0" dirty="0"/>
              <a:t>And have a little fun running our very simple Python script with the command </a:t>
            </a:r>
            <a:r>
              <a:rPr lang="en-US" b="1" i="1" dirty="0"/>
              <a:t>python </a:t>
            </a:r>
            <a:r>
              <a:rPr lang="en-US" b="1" i="1" dirty="0" err="1"/>
              <a:t>my_script.py</a:t>
            </a:r>
            <a:r>
              <a:rPr lang="en-US" b="0" i="0" dirty="0"/>
              <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move on to stopping and starting Containers.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syntax is very similar to what we used to attach to our container.</a:t>
            </a:r>
          </a:p>
          <a:p>
            <a:pPr marL="171450" indent="-171450">
              <a:buFont typeface="Arial" panose="020B0604020202020204" pitchFamily="34" charset="0"/>
              <a:buChar char="•"/>
            </a:pPr>
            <a:r>
              <a:rPr lang="en-US" dirty="0"/>
              <a:t>If you haven’t done so already, use the </a:t>
            </a:r>
            <a:r>
              <a:rPr lang="en-US" b="1" dirty="0"/>
              <a:t>control + p + q</a:t>
            </a:r>
            <a:r>
              <a:rPr lang="en-US" b="0" dirty="0"/>
              <a:t> key sequence to return to your terminal prompt.</a:t>
            </a:r>
          </a:p>
          <a:p>
            <a:pPr marL="171450" indent="-171450">
              <a:buFont typeface="Arial" panose="020B0604020202020204" pitchFamily="34" charset="0"/>
              <a:buChar char="•"/>
            </a:pPr>
            <a:r>
              <a:rPr lang="en-US" b="0" dirty="0"/>
              <a:t>If you need to, use the command </a:t>
            </a:r>
            <a:r>
              <a:rPr lang="en-US" b="1" i="1" dirty="0"/>
              <a:t>docker container ls -a </a:t>
            </a:r>
            <a:r>
              <a:rPr lang="en-US" b="0" i="0" dirty="0"/>
              <a:t>to find the name or ID for your Container.</a:t>
            </a:r>
          </a:p>
          <a:p>
            <a:pPr marL="171450" indent="-171450">
              <a:buFont typeface="Arial" panose="020B0604020202020204" pitchFamily="34" charset="0"/>
              <a:buChar char="•"/>
            </a:pPr>
            <a:r>
              <a:rPr lang="en-US" b="0" i="0" dirty="0"/>
              <a:t>Enter the command </a:t>
            </a:r>
            <a:r>
              <a:rPr lang="en-US" b="1" i="1" dirty="0"/>
              <a:t>docker container stop</a:t>
            </a:r>
            <a:r>
              <a:rPr lang="en-US" b="0" i="0" dirty="0"/>
              <a:t> followed by the name or ID of your Container.</a:t>
            </a:r>
          </a:p>
          <a:p>
            <a:pPr marL="171450" indent="-171450">
              <a:buFont typeface="Arial" panose="020B0604020202020204" pitchFamily="34" charset="0"/>
              <a:buChar char="•"/>
            </a:pPr>
            <a:r>
              <a:rPr lang="en-US" b="0" i="0" dirty="0"/>
              <a:t>And, once more, list your Containers with the command </a:t>
            </a:r>
            <a:r>
              <a:rPr lang="en-US" b="1" i="1" dirty="0"/>
              <a:t>docker container ls -a </a:t>
            </a:r>
            <a:r>
              <a:rPr lang="en-US" b="0" i="0" dirty="0"/>
              <a:t>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do it.</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out at our Docker Host terminal prompt, already having issued the </a:t>
            </a:r>
            <a:r>
              <a:rPr lang="en-US" b="1" dirty="0"/>
              <a:t>control + p + q</a:t>
            </a:r>
            <a:r>
              <a:rPr lang="en-US" b="0" dirty="0"/>
              <a:t> escape sequence.</a:t>
            </a:r>
          </a:p>
          <a:p>
            <a:pPr marL="171450" indent="-171450">
              <a:buFont typeface="Arial" panose="020B0604020202020204" pitchFamily="34" charset="0"/>
              <a:buChar char="•"/>
            </a:pPr>
            <a:r>
              <a:rPr lang="en-US" b="0" dirty="0"/>
              <a:t>We list our Containers with the </a:t>
            </a:r>
            <a:r>
              <a:rPr lang="en-US" b="1" i="1" dirty="0"/>
              <a:t>docker container ls -a </a:t>
            </a:r>
            <a:r>
              <a:rPr lang="en-US" b="0" i="0" dirty="0"/>
              <a:t>command and see our Container name and ID.</a:t>
            </a:r>
          </a:p>
          <a:p>
            <a:pPr marL="171450" indent="-171450">
              <a:buFont typeface="Arial" panose="020B0604020202020204" pitchFamily="34" charset="0"/>
              <a:buChar char="•"/>
            </a:pPr>
            <a:r>
              <a:rPr lang="en-US" b="0" i="0" dirty="0"/>
              <a:t>Now enter the command </a:t>
            </a:r>
            <a:r>
              <a:rPr lang="en-US" b="1" i="1" dirty="0"/>
              <a:t>docker container stop </a:t>
            </a:r>
            <a:r>
              <a:rPr lang="en-US" b="1" i="1" dirty="0" err="1"/>
              <a:t>my_cont</a:t>
            </a:r>
            <a:r>
              <a:rPr lang="en-US" b="0" i="0" dirty="0"/>
              <a:t>.</a:t>
            </a:r>
          </a:p>
          <a:p>
            <a:pPr marL="628650" lvl="1" indent="-171450">
              <a:buFont typeface="Arial" panose="020B0604020202020204" pitchFamily="34" charset="0"/>
              <a:buChar char="•"/>
            </a:pPr>
            <a:r>
              <a:rPr lang="en-US" b="0" i="0" dirty="0"/>
              <a:t>Sometimes it takes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When we rerun the </a:t>
            </a:r>
            <a:r>
              <a:rPr lang="en-US" b="1" i="1" dirty="0"/>
              <a:t>docker container ls -a </a:t>
            </a:r>
            <a:r>
              <a:rPr lang="en-US" b="0" i="0" dirty="0"/>
              <a:t>command we can see the </a:t>
            </a:r>
            <a:r>
              <a:rPr lang="en-US" b="0" i="1" dirty="0"/>
              <a:t>state</a:t>
            </a:r>
            <a:r>
              <a:rPr lang="en-US" b="0" i="0" dirty="0"/>
              <a:t> now shows an </a:t>
            </a:r>
            <a:r>
              <a:rPr lang="en-US" b="1" i="0" dirty="0"/>
              <a:t>Exited</a:t>
            </a:r>
            <a:r>
              <a:rPr lang="en-US" b="0" i="0" dirty="0"/>
              <a:t> state and tells us how long the Container has been in that state.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If we need to start that Container back up, we have an easy way to do that too.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 syntax is very similar to what we used to attach to and stop our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0" i="0" dirty="0"/>
              <a:t>followed by the name or ID of your Container.</a:t>
            </a:r>
          </a:p>
          <a:p>
            <a:pPr marL="171450" indent="-171450">
              <a:buFont typeface="Arial" panose="020B0604020202020204" pitchFamily="34" charset="0"/>
              <a:buChar char="•"/>
            </a:pPr>
            <a:r>
              <a:rPr lang="en-US" b="0" i="0" dirty="0"/>
              <a:t>List your Containers with the </a:t>
            </a:r>
            <a:r>
              <a:rPr lang="en-US" b="1" i="1" dirty="0"/>
              <a:t>docker container ls -a </a:t>
            </a:r>
            <a:r>
              <a:rPr lang="en-US" b="0" i="0" dirty="0"/>
              <a:t>command 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Back to the terminal…</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List your Containers with the </a:t>
            </a:r>
            <a:r>
              <a:rPr lang="en-US" b="1" i="1" dirty="0"/>
              <a:t>docker container ls -a </a:t>
            </a:r>
            <a:r>
              <a:rPr lang="en-US" b="0" i="0" dirty="0"/>
              <a:t>command and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1" i="1" dirty="0" err="1"/>
              <a:t>my_cont</a:t>
            </a:r>
            <a:r>
              <a:rPr lang="en-US" b="0" i="0" dirty="0"/>
              <a:t>.</a:t>
            </a:r>
          </a:p>
          <a:p>
            <a:pPr marL="628650" lvl="1" indent="-171450">
              <a:buFont typeface="Arial" panose="020B0604020202020204" pitchFamily="34" charset="0"/>
              <a:buChar char="•"/>
            </a:pPr>
            <a:r>
              <a:rPr lang="en-US" b="0" i="0" dirty="0"/>
              <a:t>Again, this may take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Rerun the </a:t>
            </a:r>
            <a:r>
              <a:rPr lang="en-US" b="1" i="1" dirty="0"/>
              <a:t>docker container ls -a </a:t>
            </a:r>
            <a:r>
              <a:rPr lang="en-US" b="0" i="0" dirty="0"/>
              <a:t>command and notice the </a:t>
            </a:r>
            <a:r>
              <a:rPr lang="en-US" b="0" i="1" dirty="0"/>
              <a:t>state </a:t>
            </a:r>
            <a:r>
              <a:rPr lang="en-US" b="0" i="0" dirty="0"/>
              <a:t>now shows an </a:t>
            </a:r>
            <a:r>
              <a:rPr lang="en-US" b="1" i="0" dirty="0"/>
              <a:t>Up</a:t>
            </a:r>
            <a:r>
              <a:rPr lang="en-US" b="0" i="0" dirty="0"/>
              <a:t>.</a:t>
            </a:r>
          </a:p>
          <a:p>
            <a:pPr marL="171450" lvl="0" indent="-171450">
              <a:buFont typeface="Arial" panose="020B0604020202020204" pitchFamily="34" charset="0"/>
              <a:buChar char="•"/>
            </a:pPr>
            <a:r>
              <a:rPr lang="en-US" b="0" i="0" dirty="0"/>
              <a:t>If you wanted to work within this Container, you could use the </a:t>
            </a:r>
            <a:r>
              <a:rPr lang="en-US" b="1" i="1" dirty="0"/>
              <a:t>docker container attach</a:t>
            </a:r>
            <a:r>
              <a:rPr lang="en-US" b="0" i="0" dirty="0"/>
              <a:t> command and be right back in the </a:t>
            </a:r>
            <a:r>
              <a:rPr lang="en-US" b="0" i="0"/>
              <a:t>Container prompt.</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It’s easy to get rid of Containers that we no longer want so let’s go through how that works.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40.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3.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4.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5.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6.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7.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8.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9.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50.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1.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2.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3.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6.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6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hyperlink" Target="https://github.wwt.com/pages/hullt/devnet-quizzes/docker-fundamentals/"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5">
                                            <p:txEl>
                                              <p:pRg st="0" end="0"/>
                                            </p:txEl>
                                          </p:spTgt>
                                        </p:tgtEl>
                                        <p:attrNameLst>
                                          <p:attrName>style.visibility</p:attrName>
                                        </p:attrNameLst>
                                      </p:cBhvr>
                                      <p:to>
                                        <p:strVal val="visible"/>
                                      </p:to>
                                    </p:set>
                                    <p:animEffect transition="in" filter="dissolve">
                                      <p:cBhvr>
                                        <p:cTn id="6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8366393"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common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Exit interactive terminal mode with the escape key sequence</a:t>
            </a:r>
          </a:p>
          <a:p>
            <a:pPr marL="457200" lvl="1" indent="0">
              <a:buNone/>
            </a:pPr>
            <a:r>
              <a:rPr lang="en-US" sz="2800" b="1" i="1" dirty="0">
                <a:solidFill>
                  <a:srgbClr val="FFFF00"/>
                </a:solidFill>
              </a:rPr>
              <a:t>control + p + q</a:t>
            </a:r>
            <a:endParaRPr lang="en-US" dirty="0"/>
          </a:p>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command</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chemeClr val="accent2"/>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2"/>
              </a:rPr>
              <a:t>https://github.wwt.com/pages/hullt/devnet-quizzes/docker-fundamentals/</a:t>
            </a:r>
            <a:endParaRPr lang="en-US" dirty="0"/>
          </a:p>
        </p:txBody>
      </p:sp>
      <p:grpSp>
        <p:nvGrpSpPr>
          <p:cNvPr id="7" name="Group 6">
            <a:extLst>
              <a:ext uri="{FF2B5EF4-FFF2-40B4-BE49-F238E27FC236}">
                <a16:creationId xmlns:a16="http://schemas.microsoft.com/office/drawing/2014/main" id="{10FBFCC8-B90C-4A47-ACDE-BFE24E6AE138}"/>
              </a:ext>
            </a:extLst>
          </p:cNvPr>
          <p:cNvGrpSpPr/>
          <p:nvPr/>
        </p:nvGrpSpPr>
        <p:grpSpPr>
          <a:xfrm>
            <a:off x="3428288" y="1394749"/>
            <a:ext cx="5182312" cy="4068502"/>
            <a:chOff x="3428288" y="1394749"/>
            <a:chExt cx="5182312" cy="4068502"/>
          </a:xfrm>
        </p:grpSpPr>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3"/>
            <a:stretch>
              <a:fillRect/>
            </a:stretch>
          </p:blipFill>
          <p:spPr>
            <a:xfrm>
              <a:off x="3428288" y="1394749"/>
              <a:ext cx="5182312" cy="4068502"/>
            </a:xfrm>
            <a:prstGeom prst="rect">
              <a:avLst/>
            </a:prstGeom>
          </p:spPr>
        </p:pic>
        <p:pic>
          <p:nvPicPr>
            <p:cNvPr id="6" name="Picture 5" descr="A close up of a sign&#10;&#10;Description automatically generated">
              <a:extLst>
                <a:ext uri="{FF2B5EF4-FFF2-40B4-BE49-F238E27FC236}">
                  <a16:creationId xmlns:a16="http://schemas.microsoft.com/office/drawing/2014/main" id="{48563CBD-F027-9440-84B2-8F99AA06ABF7}"/>
                </a:ext>
              </a:extLst>
            </p:cNvPr>
            <p:cNvPicPr>
              <a:picLocks noChangeAspect="1"/>
            </p:cNvPicPr>
            <p:nvPr/>
          </p:nvPicPr>
          <p:blipFill>
            <a:blip r:embed="rId4"/>
            <a:stretch>
              <a:fillRect/>
            </a:stretch>
          </p:blipFill>
          <p:spPr>
            <a:xfrm rot="608778">
              <a:off x="7044199" y="3159057"/>
              <a:ext cx="302751" cy="474884"/>
            </a:xfrm>
            <a:prstGeom prst="rect">
              <a:avLst/>
            </a:prstGeom>
          </p:spPr>
        </p:pic>
      </p:gr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7883</TotalTime>
  <Words>13106</Words>
  <Application>Microsoft Macintosh PowerPoint</Application>
  <PresentationFormat>Widescreen</PresentationFormat>
  <Paragraphs>1177</Paragraphs>
  <Slides>90</Slides>
  <Notes>81</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230</cp:revision>
  <dcterms:created xsi:type="dcterms:W3CDTF">2020-02-11T00:22:44Z</dcterms:created>
  <dcterms:modified xsi:type="dcterms:W3CDTF">2020-03-17T15:47:48Z</dcterms:modified>
</cp:coreProperties>
</file>